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4630400" cy="8229600"/>
  <p:notesSz cx="8229600" cy="14630400"/>
  <p:embeddedFontLs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Inter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00" d="100"/>
          <a:sy n="400" d="100"/>
        </p:scale>
        <p:origin x="-14702" y="-8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35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3446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723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svg"/><Relationship Id="rId12" Type="http://schemas.openxmlformats.org/officeDocument/2006/relationships/image" Target="../media/image110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5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sv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sv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app.py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svg"/><Relationship Id="rId3" Type="http://schemas.openxmlformats.org/officeDocument/2006/relationships/image" Target="../media/image144.png"/><Relationship Id="rId7" Type="http://schemas.openxmlformats.org/officeDocument/2006/relationships/image" Target="../media/image148.sv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7.png"/><Relationship Id="rId11" Type="http://schemas.openxmlformats.org/officeDocument/2006/relationships/image" Target="../media/image152.svg"/><Relationship Id="rId5" Type="http://schemas.openxmlformats.org/officeDocument/2006/relationships/image" Target="../media/image146.svg"/><Relationship Id="rId15" Type="http://schemas.openxmlformats.org/officeDocument/2006/relationships/image" Target="../media/image155.sv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svg"/><Relationship Id="rId1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85480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AI-Driven Pneumonia Detection System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80190" y="448568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&amp; Explainable Diagnosis using Chest X-Rays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502646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EfficientNetB0 &amp; Flask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975"/>
            <a:ext cx="5949791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Outlook &amp; Impact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37208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AI-driven pneumonia detection system has the potential to significantly enhance diagnostic accuracy and efficiency, particularly in areas with limited access to expert radiologists.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2967514" y="3230404"/>
            <a:ext cx="2173724" cy="1158954"/>
          </a:xfrm>
          <a:prstGeom prst="roundRect">
            <a:avLst>
              <a:gd name="adj" fmla="val 719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1051" y="3670340"/>
            <a:ext cx="279083" cy="2790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39596" y="342876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Health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5339596" y="3873460"/>
            <a:ext cx="558117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pneumonia diagnosis in underserved communities.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3066693" y="4379833"/>
            <a:ext cx="10670738" cy="11430"/>
          </a:xfrm>
          <a:prstGeom prst="roundRect">
            <a:avLst>
              <a:gd name="adj" fmla="val 729302"/>
            </a:avLst>
          </a:prstGeom>
          <a:solidFill>
            <a:srgbClr val="48367C"/>
          </a:solidFill>
          <a:ln/>
        </p:spPr>
      </p:sp>
      <p:sp>
        <p:nvSpPr>
          <p:cNvPr id="9" name="Shape 6"/>
          <p:cNvSpPr/>
          <p:nvPr/>
        </p:nvSpPr>
        <p:spPr>
          <a:xfrm>
            <a:off x="1880592" y="4488537"/>
            <a:ext cx="4347567" cy="1158954"/>
          </a:xfrm>
          <a:prstGeom prst="roundRect">
            <a:avLst>
              <a:gd name="adj" fmla="val 719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7972" y="4928473"/>
            <a:ext cx="279083" cy="27908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26518" y="468689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Clinical Support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6426518" y="5131594"/>
            <a:ext cx="580346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valuable "second opinions" for medical professionals.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5240536" y="5637967"/>
            <a:ext cx="8496895" cy="11430"/>
          </a:xfrm>
          <a:prstGeom prst="roundRect">
            <a:avLst>
              <a:gd name="adj" fmla="val 729302"/>
            </a:avLst>
          </a:prstGeom>
          <a:solidFill>
            <a:srgbClr val="48367C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790" y="5746671"/>
            <a:ext cx="6521410" cy="1158954"/>
          </a:xfrm>
          <a:prstGeom prst="roundRect">
            <a:avLst>
              <a:gd name="adj" fmla="val 719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4894" y="6186607"/>
            <a:ext cx="279083" cy="2790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13558" y="5945029"/>
            <a:ext cx="2983825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Research &amp; Development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7513558" y="6389727"/>
            <a:ext cx="56012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 for further AI advancements in medical imaging.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8331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Revolutionizing Medical Imaging with AI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80190" y="443853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cutting-edge AI and deep learning are transforming the landscape of medical diagnostics, particularly in the analysis of chest X-rays for critical conditions.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8331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&amp; Engineering: The Foundation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443853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journey into AI-powered diagnostics begins with robust data and sophisticated engineering. This section delves into the critical aspects of dataset management and pipeline optimization.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2731"/>
            <a:ext cx="5824776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Chest X-Ray Dataset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80190" y="1841659"/>
            <a:ext cx="3679031" cy="3139440"/>
          </a:xfrm>
          <a:prstGeom prst="roundRect">
            <a:avLst>
              <a:gd name="adj" fmla="val 3495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30" y="1841659"/>
            <a:ext cx="91440" cy="31394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69988" y="2062877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Source &amp; Size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569988" y="2507575"/>
            <a:ext cx="31680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Chest X-Ray Database with approximately 30,000 images.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10157579" y="1841659"/>
            <a:ext cx="3679031" cy="3139440"/>
          </a:xfrm>
          <a:prstGeom prst="roundRect">
            <a:avLst>
              <a:gd name="adj" fmla="val 3495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719" y="1841659"/>
            <a:ext cx="91440" cy="31394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47377" y="2062877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Classes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0447377" y="2507575"/>
            <a:ext cx="31680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0447377" y="2894528"/>
            <a:ext cx="31680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Lung Opacity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0447377" y="3281482"/>
            <a:ext cx="31680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COVID-19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0447377" y="3668435"/>
            <a:ext cx="31680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Viral Pneumonia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10447377" y="4055388"/>
            <a:ext cx="31680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Bacterial Pneumonia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10447377" y="4442341"/>
            <a:ext cx="31680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Tuberculosis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280190" y="5179457"/>
            <a:ext cx="3679031" cy="2157293"/>
          </a:xfrm>
          <a:prstGeom prst="roundRect">
            <a:avLst>
              <a:gd name="adj" fmla="val 5086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30" y="5179457"/>
            <a:ext cx="91440" cy="21572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569988" y="540067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Major Challenge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6569988" y="5845373"/>
            <a:ext cx="31680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90A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Severe Class Imbalance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Thousands of "Normal" images versus very few "COVID-19" cases.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834" y="398621"/>
            <a:ext cx="7746802" cy="475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Addressing Data Imbalance: Initial Attempts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79834" y="1236583"/>
            <a:ext cx="3256359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 A: Balanced Subset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79834" y="1666875"/>
            <a:ext cx="6558558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initially created a "Balanced" subset, reducing each class to 700 images to achieve equilibrium.</a:t>
            </a: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4" y="2293739"/>
            <a:ext cx="6558558" cy="65585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9628" y="1236583"/>
            <a:ext cx="2283381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Result: Poor Accuracy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99628" y="1666875"/>
            <a:ext cx="6558558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approach yielded only </a:t>
            </a:r>
            <a:r>
              <a:rPr lang="en-US" sz="1100" dirty="0">
                <a:solidFill>
                  <a:srgbClr val="FF90A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76% accuracy</a:t>
            </a: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indicating a significant flaw in the strategy.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7499628" y="2061805"/>
            <a:ext cx="6558558" cy="847725"/>
          </a:xfrm>
          <a:prstGeom prst="roundRect">
            <a:avLst>
              <a:gd name="adj" fmla="val 7183"/>
            </a:avLst>
          </a:prstGeom>
          <a:solidFill>
            <a:srgbClr val="1C113B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527" y="2276118"/>
            <a:ext cx="181213" cy="14489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70639" y="2242899"/>
            <a:ext cx="5942648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Insight: Deep Learning models thrive on large datasets. Reducing data, even for balancing, discards valuable information and hinders performance.</a:t>
            </a:r>
            <a:endParaRPr lang="en-US" sz="1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9899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Successful Strategy: Class Weighting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00099"/>
            <a:ext cx="992267" cy="1476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84415" y="2898457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Full Dataset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984415" y="3343156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Utilized the </a:t>
            </a:r>
            <a:r>
              <a:rPr lang="en-US" sz="15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entire 30,000-image dataset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maximize information for the model.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76593"/>
            <a:ext cx="992267" cy="1476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84415" y="437495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 Weighting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984415" y="4819650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a technique where the model incurs a </a:t>
            </a:r>
            <a:r>
              <a:rPr lang="en-US" sz="1550" dirty="0">
                <a:solidFill>
                  <a:srgbClr val="D783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penalty for misclassifying rare classes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53088"/>
            <a:ext cx="992267" cy="14764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84415" y="5851446"/>
            <a:ext cx="279927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Dramatic Improvement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984415" y="6296144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immediately jumped to </a:t>
            </a:r>
            <a:r>
              <a:rPr lang="en-US" sz="1550" dirty="0">
                <a:solidFill>
                  <a:srgbClr val="FFB07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83%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validating the approach.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7461"/>
            <a:ext cx="7394734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Big Data Pipeline Optimization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1586389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data handling is crucial for deep learning. We identified and resolved a major bottleneck in our pipeline.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1017032" y="2444710"/>
            <a:ext cx="22860" cy="5147429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1217414" y="2656523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244471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0762" y="2472630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2009418" y="2512933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Bottleneck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2009418" y="2957632"/>
            <a:ext cx="634079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Loading 30,000 individual files from Google Drive was extremely slow, taking hours for each training epoch.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217414" y="4201358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12" name="Shape 9"/>
          <p:cNvSpPr/>
          <p:nvPr/>
        </p:nvSpPr>
        <p:spPr>
          <a:xfrm>
            <a:off x="793790" y="398954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0762" y="4017466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2009418" y="405776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Solution: Archiving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2009418" y="4502468"/>
            <a:ext cx="63407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Archived all data into a single </a:t>
            </a:r>
            <a:r>
              <a:rPr lang="en-US" sz="15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tar.gz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file for consolidated transfer.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217414" y="5428655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21684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60762" y="5244763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2009418" y="528506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Local Transfer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2009418" y="5729764"/>
            <a:ext cx="63407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Copied the archive directly to the local Colab Runtime environment.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1217414" y="6655951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22" name="Shape 19"/>
          <p:cNvSpPr/>
          <p:nvPr/>
        </p:nvSpPr>
        <p:spPr>
          <a:xfrm>
            <a:off x="793790" y="644413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60762" y="6472059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450" dirty="0"/>
          </a:p>
        </p:txBody>
      </p:sp>
      <p:sp>
        <p:nvSpPr>
          <p:cNvPr id="24" name="Text 21"/>
          <p:cNvSpPr/>
          <p:nvPr/>
        </p:nvSpPr>
        <p:spPr>
          <a:xfrm>
            <a:off x="2009418" y="651236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Local Extraction</a:t>
            </a:r>
            <a:endParaRPr lang="en-US" sz="2050" dirty="0"/>
          </a:p>
        </p:txBody>
      </p:sp>
      <p:sp>
        <p:nvSpPr>
          <p:cNvPr id="25" name="Text 22"/>
          <p:cNvSpPr/>
          <p:nvPr/>
        </p:nvSpPr>
        <p:spPr>
          <a:xfrm>
            <a:off x="2009418" y="6957060"/>
            <a:ext cx="634079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Extracted the data locally within the Colab environment for rapid access.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834" y="398621"/>
            <a:ext cx="7866578" cy="475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Accelerated Training: A Remarkable Speedup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79834" y="1236583"/>
            <a:ext cx="2283381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Before Optimization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79834" y="1666875"/>
            <a:ext cx="6558558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training epoch took a staggering </a:t>
            </a:r>
            <a:r>
              <a:rPr lang="en-US" sz="1100" dirty="0">
                <a:solidFill>
                  <a:srgbClr val="FF90A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 minutes</a:t>
            </a: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due to inefficient data loading.</a:t>
            </a: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4" y="2061805"/>
            <a:ext cx="6558558" cy="65585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9628" y="1236583"/>
            <a:ext cx="2283381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After Optimization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99628" y="1666875"/>
            <a:ext cx="6558558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optimized pipeline reduced training epoch time to just </a:t>
            </a:r>
            <a:r>
              <a:rPr lang="en-US" sz="11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minutes</a:t>
            </a: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 20x improvement!</a:t>
            </a: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628" y="2061805"/>
            <a:ext cx="6558558" cy="65585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12577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 of Engineering Excellence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80190" y="2212777"/>
            <a:ext cx="3679031" cy="2920484"/>
          </a:xfrm>
          <a:prstGeom prst="roundRect">
            <a:avLst>
              <a:gd name="adj" fmla="val 2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168" y="2418755"/>
            <a:ext cx="595313" cy="59531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9879" y="2582347"/>
            <a:ext cx="267891" cy="2678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86168" y="321242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Faster Iteration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6486168" y="3657124"/>
            <a:ext cx="32670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Significantly reduced development cycles, allowing for more experiments and faster model improvements.</a:t>
            </a:r>
            <a:endParaRPr lang="en-US" sz="1550" dirty="0"/>
          </a:p>
        </p:txBody>
      </p:sp>
      <p:sp>
        <p:nvSpPr>
          <p:cNvPr id="9" name="Shape 4"/>
          <p:cNvSpPr/>
          <p:nvPr/>
        </p:nvSpPr>
        <p:spPr>
          <a:xfrm>
            <a:off x="10157579" y="2212777"/>
            <a:ext cx="3679031" cy="2920484"/>
          </a:xfrm>
          <a:prstGeom prst="roundRect">
            <a:avLst>
              <a:gd name="adj" fmla="val 2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557" y="2418755"/>
            <a:ext cx="595313" cy="595313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7268" y="2582347"/>
            <a:ext cx="267891" cy="26789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63557" y="321242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Increased Efficiency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10363557" y="3657124"/>
            <a:ext cx="3267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Maximized resource utilization and minimized idle time, leading to more productive research.</a:t>
            </a:r>
            <a:endParaRPr lang="en-US" sz="1550" dirty="0"/>
          </a:p>
        </p:txBody>
      </p:sp>
      <p:sp>
        <p:nvSpPr>
          <p:cNvPr id="14" name="Shape 7"/>
          <p:cNvSpPr/>
          <p:nvPr/>
        </p:nvSpPr>
        <p:spPr>
          <a:xfrm>
            <a:off x="6280190" y="5331619"/>
            <a:ext cx="7556421" cy="2285405"/>
          </a:xfrm>
          <a:prstGeom prst="roundRect">
            <a:avLst>
              <a:gd name="adj" fmla="val 364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6168" y="5537597"/>
            <a:ext cx="595313" cy="595313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9879" y="5701189"/>
            <a:ext cx="267891" cy="267891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86168" y="6331268"/>
            <a:ext cx="278332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Accelerated Innovation</a:t>
            </a:r>
            <a:endParaRPr lang="en-US" sz="2050" dirty="0"/>
          </a:p>
        </p:txBody>
      </p:sp>
      <p:sp>
        <p:nvSpPr>
          <p:cNvPr id="18" name="Text 9"/>
          <p:cNvSpPr/>
          <p:nvPr/>
        </p:nvSpPr>
        <p:spPr>
          <a:xfrm>
            <a:off x="6486168" y="6775966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Enabled quicker testing of new hypotheses and faster deployment of advanced AI models.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864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Takeaways: Data &amp; Engineering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93790" y="279606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0762" y="2823984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38632" y="2864287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Volume is Key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38632" y="3308985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models require extensive data; balancing by reduction is often counterproductive.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93790" y="434090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60762" y="4368820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38632" y="4409122"/>
            <a:ext cx="3226832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Imbalance Handling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38632" y="4853821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Techniques like class weighting are crucial for robust models when dealing with skewed datasets.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93790" y="588573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0762" y="5913656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38632" y="5953958"/>
            <a:ext cx="2643307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Pipeline Optimization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38632" y="6398657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data pipelines are fundamental for rapid experimentation and model training.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5797"/>
            <a:ext cx="12308324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Medical Challenge: Pneumonia's Deadly Impact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93790" y="4762381"/>
            <a:ext cx="4215289" cy="2432209"/>
          </a:xfrm>
          <a:prstGeom prst="roundRect">
            <a:avLst>
              <a:gd name="adj" fmla="val 4511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39521"/>
            <a:ext cx="4215289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778" y="4464725"/>
            <a:ext cx="595313" cy="5953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82372" y="461355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1015008" y="525851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Mortality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15008" y="5703213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Pneumonia causes over </a:t>
            </a:r>
            <a:r>
              <a:rPr lang="en-US" sz="15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2.5 million deaths annually</a:t>
            </a: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making it the leading infectious killer worldwide.</a:t>
            </a:r>
            <a:endParaRPr lang="en-US" sz="1550" dirty="0"/>
          </a:p>
        </p:txBody>
      </p:sp>
      <p:sp>
        <p:nvSpPr>
          <p:cNvPr id="10" name="Shape 5"/>
          <p:cNvSpPr/>
          <p:nvPr/>
        </p:nvSpPr>
        <p:spPr>
          <a:xfrm>
            <a:off x="5207437" y="4762381"/>
            <a:ext cx="4215408" cy="2432209"/>
          </a:xfrm>
          <a:prstGeom prst="roundRect">
            <a:avLst>
              <a:gd name="adj" fmla="val 4511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37" y="4739521"/>
            <a:ext cx="4215408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425" y="4464725"/>
            <a:ext cx="595313" cy="5953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196018" y="461355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5428655" y="525851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Expert Shortage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5428655" y="5703213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diagnosis requires expert radiologists, who are often in critical short supply, especially in underserved regions.</a:t>
            </a:r>
            <a:endParaRPr lang="en-US" sz="1550" dirty="0"/>
          </a:p>
        </p:txBody>
      </p:sp>
      <p:sp>
        <p:nvSpPr>
          <p:cNvPr id="16" name="Shape 9"/>
          <p:cNvSpPr/>
          <p:nvPr/>
        </p:nvSpPr>
        <p:spPr>
          <a:xfrm>
            <a:off x="9621203" y="4762381"/>
            <a:ext cx="4215289" cy="2432209"/>
          </a:xfrm>
          <a:prstGeom prst="roundRect">
            <a:avLst>
              <a:gd name="adj" fmla="val 4511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203" y="4739521"/>
            <a:ext cx="4215289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191" y="4464725"/>
            <a:ext cx="595313" cy="595313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1609784" y="461355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9842421" y="525851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Vision</a:t>
            </a:r>
            <a:endParaRPr lang="en-US" sz="2050" dirty="0"/>
          </a:p>
        </p:txBody>
      </p:sp>
      <p:sp>
        <p:nvSpPr>
          <p:cNvPr id="21" name="Text 12"/>
          <p:cNvSpPr/>
          <p:nvPr/>
        </p:nvSpPr>
        <p:spPr>
          <a:xfrm>
            <a:off x="9842421" y="5703213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develop an automated "Second Opinion" tool that assists doctors in real-time, enhancing diagnostic capabilities.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63967"/>
            <a:ext cx="672334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 in AI Diagnostics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411289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on these foundational successes, our next phase focuses on refining model accuracy, expanding to new diagnostic areas, and integrating AI solutions into clinical workflows.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8331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Gatekeeper: Securing Our Medical AI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443853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medical AI system requires robust security to prevent misdiagnosis from irrelevant inputs. The "Gatekeeper" acts as a crucial first line of defense, ensuring that only appropriate data reaches the diagnostic model.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5604"/>
            <a:ext cx="7556421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Vulnerability: The "Cat = Tuberculosis" Problem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280190" y="2365296"/>
            <a:ext cx="3679031" cy="2482929"/>
          </a:xfrm>
          <a:prstGeom prst="roundRect">
            <a:avLst>
              <a:gd name="adj" fmla="val 4419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30" y="2365296"/>
            <a:ext cx="91440" cy="24829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69988" y="258651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Scenario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569988" y="3031212"/>
            <a:ext cx="31680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user uploads a non-medical image, such as a photo of a cat or a random document.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10157579" y="2365296"/>
            <a:ext cx="3679031" cy="2482929"/>
          </a:xfrm>
          <a:prstGeom prst="roundRect">
            <a:avLst>
              <a:gd name="adj" fmla="val 4419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719" y="2365296"/>
            <a:ext cx="91440" cy="24829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47377" y="2586514"/>
            <a:ext cx="3168015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 Without Gatekeeper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0447377" y="3356848"/>
            <a:ext cx="31680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medical AI, designed for X-rays, forces an incorrect diagnosis (e.g., "Cat = Tuberculosis").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6280190" y="5046583"/>
            <a:ext cx="3679031" cy="2157293"/>
          </a:xfrm>
          <a:prstGeom prst="roundRect">
            <a:avLst>
              <a:gd name="adj" fmla="val 5086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30" y="5046583"/>
            <a:ext cx="91440" cy="215729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69988" y="526780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Critical Need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6569988" y="5712500"/>
            <a:ext cx="31680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sophisticated filter is essential to reject non-medical images, safeguarding diagnostic accuracy.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3386"/>
            <a:ext cx="8734901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Gatekeeper Architecture: Speed and Precision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030849" y="4033838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Model: MobileNetV2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93790" y="4478536"/>
            <a:ext cx="384202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Selected for its extreme speed and efficiency in image processing.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29123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2544" y="4150459"/>
            <a:ext cx="296942" cy="2969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5284" y="2818090"/>
            <a:ext cx="318146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Task: Binary Classification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895284" y="3262789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Distinguishes between "X-Ray" and "Other" image types.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29123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91440" y="3199388"/>
            <a:ext cx="296942" cy="2969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95284" y="5249466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Data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895284" y="5694164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 on a diverse dataset of X-rays combined with random ImageNet objects.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29123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5667" y="5925562"/>
            <a:ext cx="296942" cy="29694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8131"/>
            <a:ext cx="6716673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Gatekeeper Results: 100% Accuracy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93790" y="3105983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100%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793790" y="4008953"/>
            <a:ext cx="235338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93790" y="4453652"/>
            <a:ext cx="235338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perfect accuracy on the validation set, demonstrating flawless filtering.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95186" y="3105983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First Step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3395186" y="4008953"/>
            <a:ext cx="235350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3395186" y="4453652"/>
            <a:ext cx="23535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Deployed as the initial stage in our Flask application pipeline.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996702" y="3105983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 Data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5996702" y="4008953"/>
            <a:ext cx="235338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996702" y="4453652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the diagnostic model processes only valid medical images, enhancing reliability.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63189"/>
            <a:ext cx="10180439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Evolution: The Search for Efficiency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551211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journey to optimize the medical AI involved significant model evolution, focusing on both accuracy and computational efficiency. This iterative process led us to more advanced and streamlined architectures.</a:t>
            </a:r>
            <a:endParaRPr lang="en-US" sz="15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520184"/>
            <a:ext cx="5326380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1: The DenseNet121 Era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56642" y="1470779"/>
            <a:ext cx="6327815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Initially, we leveraged DenseNet121, a standard architecture in medical imaging, for its proven capabilities in complex visual tasks.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56642" y="2246352"/>
            <a:ext cx="6327815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Architecture:</a:t>
            </a: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DenseNet121, a robust choice for image analysis.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56642" y="2615208"/>
            <a:ext cx="6327815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</a:t>
            </a: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Stalled at approximately 83.5% accuracy, indicating a plateau.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6642" y="3286720"/>
            <a:ext cx="6327815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Issue:</a:t>
            </a: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Faced challenges with heavy computation and difficulty distinguishing subtle viral vs. bacterial patterns in X-rays.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563" y="1513284"/>
            <a:ext cx="6327815" cy="63278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2050"/>
            <a:ext cx="5664518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2: Enter EfficientNetB0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93790" y="1980724"/>
            <a:ext cx="3679031" cy="2602944"/>
          </a:xfrm>
          <a:prstGeom prst="roundRect">
            <a:avLst>
              <a:gd name="adj" fmla="val 32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68" y="2186702"/>
            <a:ext cx="595313" cy="59531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479" y="2350294"/>
            <a:ext cx="267891" cy="2678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9768" y="2980373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B0?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999768" y="3425071"/>
            <a:ext cx="3267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an ideal balance between speed and accuracy, crucial for real-world deployment.</a:t>
            </a:r>
            <a:endParaRPr lang="en-US" sz="1550" dirty="0"/>
          </a:p>
        </p:txBody>
      </p:sp>
      <p:sp>
        <p:nvSpPr>
          <p:cNvPr id="9" name="Shape 4"/>
          <p:cNvSpPr/>
          <p:nvPr/>
        </p:nvSpPr>
        <p:spPr>
          <a:xfrm>
            <a:off x="4671179" y="1980724"/>
            <a:ext cx="3679031" cy="2602944"/>
          </a:xfrm>
          <a:prstGeom prst="roundRect">
            <a:avLst>
              <a:gd name="adj" fmla="val 32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7157" y="2186702"/>
            <a:ext cx="595313" cy="595313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0868" y="2350294"/>
            <a:ext cx="267891" cy="26789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77157" y="2980373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Parameters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4877157" y="3425071"/>
            <a:ext cx="3267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Significantly fewer parameters at ~5.3 Million, compared to VGG16's 138 Million.</a:t>
            </a:r>
            <a:endParaRPr lang="en-US" sz="1550" dirty="0"/>
          </a:p>
        </p:txBody>
      </p:sp>
      <p:sp>
        <p:nvSpPr>
          <p:cNvPr id="14" name="Shape 7"/>
          <p:cNvSpPr/>
          <p:nvPr/>
        </p:nvSpPr>
        <p:spPr>
          <a:xfrm>
            <a:off x="793790" y="4782026"/>
            <a:ext cx="7556421" cy="2285405"/>
          </a:xfrm>
          <a:prstGeom prst="roundRect">
            <a:avLst>
              <a:gd name="adj" fmla="val 364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768" y="4988004"/>
            <a:ext cx="595313" cy="595313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3479" y="5151596"/>
            <a:ext cx="267891" cy="267891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99768" y="578167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Benefits</a:t>
            </a:r>
            <a:endParaRPr lang="en-US" sz="2050" dirty="0"/>
          </a:p>
        </p:txBody>
      </p:sp>
      <p:sp>
        <p:nvSpPr>
          <p:cNvPr id="18" name="Text 9"/>
          <p:cNvSpPr/>
          <p:nvPr/>
        </p:nvSpPr>
        <p:spPr>
          <a:xfrm>
            <a:off x="999768" y="6226373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faster inference, a smaller file size, and easier deployment across various platforms.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8585"/>
            <a:ext cx="7556421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EfficientNetB0: Binary Classification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93790" y="430827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training regimen for EfficientNetB0 focused on binary classification, specifically distinguishing between pneumonia and normal cases, incorporating various augmentation techniques to enhance robustness.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9536"/>
            <a:ext cx="6132076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EfficientNetB0 Training Results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771775" y="3257312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93%</a:t>
            </a:r>
            <a:endParaRPr lang="en-US" sz="3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84" y="2016919"/>
            <a:ext cx="2977039" cy="29770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89979" y="5241846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Accuracy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93790" y="5686544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a high test accuracy, demonstrating strong predictive power.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417248" y="3257312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97%</a:t>
            </a:r>
            <a:endParaRPr lang="en-US" sz="3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358" y="2016919"/>
            <a:ext cx="2977039" cy="29770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35333" y="5241846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Recall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439144" y="5686544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Crucial for not missing sick patients, ensuring high sensitivity in detection.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93790" y="654486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results highlight EfficientNetB0's effectiveness in accurately identifying pneumonia, with a strong emphasis on minimizing false negatives to ensure patient safety.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9423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 Overview: End-to-End Web Application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80190" y="269962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developed a comprehensive web application designed to streamline pneumonia diagnosis.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557945"/>
            <a:ext cx="992267" cy="11907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70815" y="3756303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470815" y="4201001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Chest X-Rays (CXR) are uploaded to the system.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48689"/>
            <a:ext cx="992267" cy="11907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0815" y="4947047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Processing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470815" y="5391745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performs a series of checks and classifications.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939433"/>
            <a:ext cx="992267" cy="11907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0815" y="613779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470815" y="6582489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detailed diagnostic report and visual aids.</a:t>
            </a:r>
            <a:endParaRPr lang="en-US" sz="15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9875"/>
            <a:ext cx="7556421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Path Forward: Enhanced Diagnostics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93790" y="414956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integration of the Gatekeeper and the optimized EfficientNetB0 model marks a significant leap in our medical AI's capability. We are committed to continuous improvement, ensuring our diagnostic tools are both accurate and efficient.</a:t>
            </a:r>
            <a:endParaRPr lang="en-US" sz="15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8331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EfficientNetB0: A Multiclass Diagnosis Model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443853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involved training an EfficientNetB0 model for a 6-class diagnostic task. This sophisticated approach leveraged transfer learning and fine-tuning to achieve high accuracy in medical image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2866"/>
            <a:ext cx="7556421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Strategy: A Three-Phase Approach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280190" y="236255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76882"/>
            <a:ext cx="367903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82178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Freeze Base Layers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280190" y="3266480"/>
            <a:ext cx="367903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initiated training by freezing the base layers of the pre-trained EfficientNetB0 model, utilizing the power of transfer learning to leverage existing knowledge.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0157579" y="236255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579" y="2676882"/>
            <a:ext cx="367903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57579" y="282178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 Custom Head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0157579" y="3266480"/>
            <a:ext cx="367903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Following the base layer freezing, a custom classification head was trained, allowing the model to adapt specifically to our 6-class diagnostic task.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6280190" y="520136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495806"/>
            <a:ext cx="755642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80190" y="5660588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Unfreeze &amp; Fine-tune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6280190" y="610528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final phase involved unfreezing the top layers and fine-tuning the entire network with a very low learning rate (1e-5), optimizing performance for our specific dataset.</a:t>
            </a:r>
            <a:endParaRPr lang="en-US" sz="15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9387"/>
            <a:ext cx="479143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Achieving High Accuracy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280190" y="2578060"/>
            <a:ext cx="7556421" cy="1953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350"/>
              </a:lnSpc>
              <a:buNone/>
            </a:pPr>
            <a:r>
              <a:rPr lang="en-US" sz="1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85.02%</a:t>
            </a:r>
            <a:endParaRPr lang="en-US" sz="12300" dirty="0"/>
          </a:p>
        </p:txBody>
      </p:sp>
      <p:sp>
        <p:nvSpPr>
          <p:cNvPr id="5" name="Text 2"/>
          <p:cNvSpPr/>
          <p:nvPr/>
        </p:nvSpPr>
        <p:spPr>
          <a:xfrm>
            <a:off x="6280190" y="4829294"/>
            <a:ext cx="312586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Accuracy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280190" y="551759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 our meticulous training strategy, the EfficientNetB0 model achieved an impressive 85.02% test accuracy for the 6-class diagnostic task, demonstrating its robust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79621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Optimization Techniques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4279821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further enhance model robustness and prevent common pitfalls, we implemented several advanced optimization techniques. These methods were crucial in ensuring the model learned meaningful features rather than superficial cues.</a:t>
            </a:r>
            <a:endParaRPr lang="en-US" sz="15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786" y="392430"/>
            <a:ext cx="5338882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Fighting "Cheating" with Preprocessing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70786" y="1123593"/>
            <a:ext cx="1872972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70786" y="1500307"/>
            <a:ext cx="6570345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models were "cheating" by classifying X-rays based on text labels ("L", "R") and other artifacts present in the images, rather than the actual medical features.</a:t>
            </a: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6" y="2117527"/>
            <a:ext cx="6570345" cy="65703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6889" y="1123593"/>
            <a:ext cx="1872972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Solution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96889" y="1500307"/>
            <a:ext cx="6570345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implemented smart cropping, removing 15-20% of the image borders, and random zooming to eliminate these misleading cues, forcing the model to focus on relevant medical information.</a:t>
            </a: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889" y="2117527"/>
            <a:ext cx="6570345" cy="65703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4621"/>
            <a:ext cx="7556421" cy="1042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RandAugment: Enhancing Data Diversity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93790" y="2411968"/>
            <a:ext cx="3679031" cy="2749748"/>
          </a:xfrm>
          <a:prstGeom prst="roundRect">
            <a:avLst>
              <a:gd name="adj" fmla="val 399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89108"/>
            <a:ext cx="3679031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649" y="2114312"/>
            <a:ext cx="595313" cy="595313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4243" y="2292906"/>
            <a:ext cx="238125" cy="23812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015008" y="290810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2050" dirty="0"/>
          </a:p>
        </p:txBody>
      </p:sp>
      <p:sp>
        <p:nvSpPr>
          <p:cNvPr id="9" name="Text 3"/>
          <p:cNvSpPr/>
          <p:nvPr/>
        </p:nvSpPr>
        <p:spPr>
          <a:xfrm>
            <a:off x="1015008" y="3352800"/>
            <a:ext cx="323659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utilized the RandAugment policy, a powerful data augmentation technique, to introduce diverse distortions during the training process.</a:t>
            </a:r>
            <a:endParaRPr lang="en-US" sz="1550" dirty="0"/>
          </a:p>
        </p:txBody>
      </p:sp>
      <p:sp>
        <p:nvSpPr>
          <p:cNvPr id="10" name="Shape 4"/>
          <p:cNvSpPr/>
          <p:nvPr/>
        </p:nvSpPr>
        <p:spPr>
          <a:xfrm>
            <a:off x="4671179" y="2411968"/>
            <a:ext cx="3679031" cy="2749748"/>
          </a:xfrm>
          <a:prstGeom prst="roundRect">
            <a:avLst>
              <a:gd name="adj" fmla="val 399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79" y="2389108"/>
            <a:ext cx="3679031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038" y="2114312"/>
            <a:ext cx="595313" cy="595313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632" y="2292906"/>
            <a:ext cx="238125" cy="238125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892397" y="290810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Distortions</a:t>
            </a:r>
            <a:endParaRPr lang="en-US" sz="2050" dirty="0"/>
          </a:p>
        </p:txBody>
      </p:sp>
      <p:sp>
        <p:nvSpPr>
          <p:cNvPr id="15" name="Text 6"/>
          <p:cNvSpPr/>
          <p:nvPr/>
        </p:nvSpPr>
        <p:spPr>
          <a:xfrm>
            <a:off x="4892397" y="3352800"/>
            <a:ext cx="323659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RandAugment applies a sequence of random distortions such as Shear, Solarize, and Translate to the training images, creating a more varied dataset.</a:t>
            </a:r>
            <a:endParaRPr lang="en-US" sz="1550" dirty="0"/>
          </a:p>
        </p:txBody>
      </p:sp>
      <p:sp>
        <p:nvSpPr>
          <p:cNvPr id="16" name="Shape 7"/>
          <p:cNvSpPr/>
          <p:nvPr/>
        </p:nvSpPr>
        <p:spPr>
          <a:xfrm>
            <a:off x="793790" y="5657731"/>
            <a:ext cx="7556421" cy="1797129"/>
          </a:xfrm>
          <a:prstGeom prst="roundRect">
            <a:avLst>
              <a:gd name="adj" fmla="val 6106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634871"/>
            <a:ext cx="7556421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44" y="5360075"/>
            <a:ext cx="595313" cy="595313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52938" y="5538668"/>
            <a:ext cx="238125" cy="238125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1015008" y="6153864"/>
            <a:ext cx="2933581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Lung Structure</a:t>
            </a:r>
            <a:endParaRPr lang="en-US" sz="2050" dirty="0"/>
          </a:p>
        </p:txBody>
      </p:sp>
      <p:sp>
        <p:nvSpPr>
          <p:cNvPr id="21" name="Text 9"/>
          <p:cNvSpPr/>
          <p:nvPr/>
        </p:nvSpPr>
        <p:spPr>
          <a:xfrm>
            <a:off x="1015008" y="6598563"/>
            <a:ext cx="71139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technique forces the model to learn the intrinsic structure of the lung, preventing it from merely memorizing pixels and improving generalization.</a:t>
            </a:r>
            <a:endParaRPr lang="en-US" sz="15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2949"/>
            <a:ext cx="5745361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Regularization for Robustness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93790" y="1551623"/>
            <a:ext cx="7556421" cy="2285405"/>
          </a:xfrm>
          <a:prstGeom prst="roundRect">
            <a:avLst>
              <a:gd name="adj" fmla="val 364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68" y="1757601"/>
            <a:ext cx="595313" cy="59531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479" y="1921193"/>
            <a:ext cx="267891" cy="2678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9768" y="255127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Dropout (0.5)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999768" y="2995970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Randomly disables 50% of neurons during training, preventing over-reliance on specific features and promoting a more generalized learning.</a:t>
            </a:r>
            <a:endParaRPr lang="en-US" sz="1550" dirty="0"/>
          </a:p>
        </p:txBody>
      </p:sp>
      <p:sp>
        <p:nvSpPr>
          <p:cNvPr id="9" name="Shape 4"/>
          <p:cNvSpPr/>
          <p:nvPr/>
        </p:nvSpPr>
        <p:spPr>
          <a:xfrm>
            <a:off x="793790" y="4035385"/>
            <a:ext cx="7556421" cy="2285405"/>
          </a:xfrm>
          <a:prstGeom prst="roundRect">
            <a:avLst>
              <a:gd name="adj" fmla="val 364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68" y="4241363"/>
            <a:ext cx="595313" cy="595313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3479" y="4404955"/>
            <a:ext cx="267891" cy="26789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99768" y="503503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L2 Regularization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999768" y="5479733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Penalizes large weights, encouraging the model to remain simple and reducing the risk of overfitting to the training data.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793790" y="654403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regularization techniques effectively closed the gap between training and validation accuracy, significantly reducing overfitting and improving the model's overall robustness.</a:t>
            </a:r>
            <a:endParaRPr lang="en-US" sz="15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786" y="392430"/>
            <a:ext cx="4212193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Time Augmentation (TTA)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70786" y="1123593"/>
            <a:ext cx="1872972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Inference Strategy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70786" y="1500307"/>
            <a:ext cx="6570345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Instead of a single prediction, we perform five predictions on augmented versions of the test image (original, flipped, zoomed, brightened, etc.).</a:t>
            </a: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6" y="2117527"/>
            <a:ext cx="6570345" cy="65703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6889" y="1123593"/>
            <a:ext cx="1872972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Reliability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96889" y="1500307"/>
            <a:ext cx="6570345" cy="456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final output is the average of these five predictions, which significantly increases reliability and provides a valuable uncertainty score for each diagnosis.</a:t>
            </a: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889" y="2117527"/>
            <a:ext cx="6570345" cy="65703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4755"/>
            <a:ext cx="673715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Power of Ensemble Predictions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13428"/>
            <a:ext cx="992267" cy="11907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0815" y="1911787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Original Image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70815" y="2356485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initial input for prediction.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904173"/>
            <a:ext cx="992267" cy="11907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0815" y="310253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Augmented Versions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470815" y="3547229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Flipped, zoomed, brightened, and other transformations.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094917"/>
            <a:ext cx="992267" cy="11907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0815" y="4293275"/>
            <a:ext cx="2698433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Individual Predictions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70815" y="4737973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augmented image yields a prediction.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285661"/>
            <a:ext cx="992267" cy="11907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0815" y="548401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Averaged Result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470815" y="5928717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final, more reliable diagnosis.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280190" y="669964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ensemble approach, known as Test Time Augmentation, provides a more robust and confident diagnostic outcome.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586" y="890230"/>
            <a:ext cx="7687627" cy="1194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Detailed Output: Comprehensive Diagnostic Insights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14586" y="2357914"/>
            <a:ext cx="7687627" cy="1108829"/>
          </a:xfrm>
          <a:prstGeom prst="roundRect">
            <a:avLst>
              <a:gd name="adj" fmla="val 9896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26" y="2357914"/>
            <a:ext cx="91440" cy="11088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88073" y="2562820"/>
            <a:ext cx="238946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Validity Check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488073" y="2970609"/>
            <a:ext cx="720923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the uploaded image is indeed an X-ray, preventing erroneous inputs.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214586" y="3648789"/>
            <a:ext cx="7687627" cy="1108829"/>
          </a:xfrm>
          <a:prstGeom prst="roundRect">
            <a:avLst>
              <a:gd name="adj" fmla="val 9896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26" y="3648789"/>
            <a:ext cx="91440" cy="11088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88073" y="3853696"/>
            <a:ext cx="240875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Disease Classification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488073" y="4261485"/>
            <a:ext cx="720923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Categorizes the X-ray into </a:t>
            </a:r>
            <a:r>
              <a:rPr lang="en-US" sz="14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distinct disease classes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including pneumonia.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214586" y="4939665"/>
            <a:ext cx="7687627" cy="1108829"/>
          </a:xfrm>
          <a:prstGeom prst="roundRect">
            <a:avLst>
              <a:gd name="adj" fmla="val 9896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26" y="4939665"/>
            <a:ext cx="91440" cy="110882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88073" y="5144572"/>
            <a:ext cx="238946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Explanation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488073" y="5552361"/>
            <a:ext cx="720923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a </a:t>
            </a:r>
            <a:r>
              <a:rPr lang="en-US" sz="14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Grad-CAM heatmap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highlighting areas of concern on the X-ray.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214586" y="6230541"/>
            <a:ext cx="7687627" cy="1108829"/>
          </a:xfrm>
          <a:prstGeom prst="roundRect">
            <a:avLst>
              <a:gd name="adj" fmla="val 9896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26" y="6230541"/>
            <a:ext cx="91440" cy="110882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488073" y="6435447"/>
            <a:ext cx="238946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Confidence Score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488073" y="6843236"/>
            <a:ext cx="720923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numerical score indicating the AI's certainty in its diagnosis.</a:t>
            </a:r>
            <a:endParaRPr lang="en-US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4421"/>
            <a:ext cx="8136493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Takeaways: A Robust Diagnostic Model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793790" y="2952274"/>
            <a:ext cx="4215289" cy="1522214"/>
          </a:xfrm>
          <a:prstGeom prst="roundRect">
            <a:avLst>
              <a:gd name="adj" fmla="val 720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2952274"/>
            <a:ext cx="91440" cy="15222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3588" y="317349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Accuracy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83588" y="3618190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85.02% test accuracy for 6-class diagnosis.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07437" y="2952274"/>
            <a:ext cx="4215408" cy="1522214"/>
          </a:xfrm>
          <a:prstGeom prst="roundRect">
            <a:avLst>
              <a:gd name="adj" fmla="val 720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2952274"/>
            <a:ext cx="91440" cy="15222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97235" y="317349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Preprocessing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497235" y="3618190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Eliminated "cheating" by removing artifacts and labels.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9621203" y="2952274"/>
            <a:ext cx="4215289" cy="1522214"/>
          </a:xfrm>
          <a:prstGeom prst="roundRect">
            <a:avLst>
              <a:gd name="adj" fmla="val 720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343" y="2952274"/>
            <a:ext cx="91440" cy="15222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11001" y="317349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Augmentation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9911001" y="3618190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RandAugment forced learning of true lung structure.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793790" y="4672846"/>
            <a:ext cx="4215289" cy="1522214"/>
          </a:xfrm>
          <a:prstGeom prst="roundRect">
            <a:avLst>
              <a:gd name="adj" fmla="val 720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4672846"/>
            <a:ext cx="91440" cy="15222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83588" y="489406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Reduced Overfitting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1083588" y="5338763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Dropout and L2 regularization improved generalization.</a:t>
            </a:r>
            <a:endParaRPr lang="en-US" sz="1550" dirty="0"/>
          </a:p>
        </p:txBody>
      </p:sp>
      <p:sp>
        <p:nvSpPr>
          <p:cNvPr id="19" name="Shape 13"/>
          <p:cNvSpPr/>
          <p:nvPr/>
        </p:nvSpPr>
        <p:spPr>
          <a:xfrm>
            <a:off x="5207437" y="4672846"/>
            <a:ext cx="4215408" cy="1522214"/>
          </a:xfrm>
          <a:prstGeom prst="roundRect">
            <a:avLst>
              <a:gd name="adj" fmla="val 720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4672846"/>
            <a:ext cx="91440" cy="152221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497235" y="489406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Reliable Inference</a:t>
            </a:r>
            <a:endParaRPr lang="en-US" sz="2050" dirty="0"/>
          </a:p>
        </p:txBody>
      </p:sp>
      <p:sp>
        <p:nvSpPr>
          <p:cNvPr id="22" name="Text 15"/>
          <p:cNvSpPr/>
          <p:nvPr/>
        </p:nvSpPr>
        <p:spPr>
          <a:xfrm>
            <a:off x="5497235" y="5338763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Time Augmentation boosted prediction reliability.</a:t>
            </a:r>
            <a:endParaRPr lang="en-US" sz="15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8331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Explainable AI (XAI) for Medical Diagnosis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443853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why an AI makes a certain diagnosis is crucial, especially in healthcare. This section explores how we address the "black box" issue in our AI model for pneumonia detection.</a:t>
            </a:r>
            <a:endParaRPr lang="en-US" sz="15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4070"/>
            <a:ext cx="5070634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"Black Box" Issue in AI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93790" y="2902744"/>
            <a:ext cx="7556421" cy="1522214"/>
          </a:xfrm>
          <a:prstGeom prst="roundRect">
            <a:avLst>
              <a:gd name="adj" fmla="val 720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2902744"/>
            <a:ext cx="91440" cy="15222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3588" y="3123962"/>
            <a:ext cx="2985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Need: Transparency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083588" y="3568660"/>
            <a:ext cx="7045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Doctors require clear explanations for AI diagnoses, such as why the AI identifies pneumonia. Blindly trusting AI can lead to critical misdiagnoses.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93790" y="4623316"/>
            <a:ext cx="7556421" cy="1522214"/>
          </a:xfrm>
          <a:prstGeom prst="roundRect">
            <a:avLst>
              <a:gd name="adj" fmla="val 7208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4623316"/>
            <a:ext cx="91440" cy="15222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3588" y="484453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Risk: Misdiagnosis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083588" y="5289233"/>
            <a:ext cx="7045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understanding the AI's reasoning, there's a significant risk of medical errors, impacting patient care and trust in AI systems.</a:t>
            </a:r>
            <a:endParaRPr lang="en-US" sz="15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1694"/>
            <a:ext cx="6553319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Grad-CAM: Unveiling AI Decisions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280190" y="199036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provide transparency, we implemented Gradient-weighted Class Activation Mapping (Grad-CAM. This technique helps visualize the specific regions of an X-ray that influence the AI's diagnosis.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16622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80554"/>
            <a:ext cx="3679031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0190" y="3625453"/>
            <a:ext cx="2635687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Technique: Grad-CAM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280190" y="4070152"/>
            <a:ext cx="36790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Grad-CAM tracks gradients flowing into the final convolutional layer of our EfficientNetB0 model.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0157579" y="316622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579" y="3480554"/>
            <a:ext cx="3679031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57579" y="3625453"/>
            <a:ext cx="294143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Logic: Gradient Tracking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10157579" y="4070152"/>
            <a:ext cx="36790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analyzing these gradients, we identify which parts of the input image are most relevant to the AI's prediction.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6280190" y="536995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664518"/>
            <a:ext cx="7556421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280190" y="5829181"/>
            <a:ext cx="301251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Output: Heatmap Overlay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6280190" y="6273879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result is a heatmap overlaid on the original X-ray, visually indicating the areas of interest for the AI.</a:t>
            </a:r>
            <a:endParaRPr lang="en-US" sz="15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668" y="402550"/>
            <a:ext cx="4273153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Visualizing Diagnostic Results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8" y="1171099"/>
            <a:ext cx="7932539" cy="79325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83015" y="1152763"/>
            <a:ext cx="256413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Success: Lung Lobe Highlight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883015" y="1539240"/>
            <a:ext cx="5169218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successful Grad-CAM heatmap highlights the lung lobes, precisely where pneumonia typically occurs, confirming the AI's focus on relevant anatomical regions.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8883015" y="2388513"/>
            <a:ext cx="31478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Failure Check: Irrelevant Highlights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883015" y="2774990"/>
            <a:ext cx="5169218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the heatmap highlights areas like the shoulder or text on the X-ray, it indicates a model error, prompting further investigation into the AI's reasoning.</a:t>
            </a:r>
            <a:endParaRPr lang="en-US" sz="11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1025962"/>
            <a:ext cx="7411522" cy="475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&amp; Application: Our Tech Stack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724733" y="1773317"/>
            <a:ext cx="7694533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is built on a robust and efficient tech stack, ensuring accurate model training, seamless backend operations, and a user-friendly frontend experience.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24733" y="2556986"/>
            <a:ext cx="3756660" cy="2377678"/>
          </a:xfrm>
          <a:prstGeom prst="roundRect">
            <a:avLst>
              <a:gd name="adj" fmla="val 320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48" y="2745700"/>
            <a:ext cx="543520" cy="54352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871" y="2895124"/>
            <a:ext cx="244554" cy="2445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13448" y="3470315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913448" y="3876199"/>
            <a:ext cx="3379232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TensorFlow/Keras on Google Colab Pro (GPU) for high-performance model development.</a:t>
            </a:r>
            <a:endParaRPr lang="en-US" sz="1400" dirty="0"/>
          </a:p>
        </p:txBody>
      </p:sp>
      <p:sp>
        <p:nvSpPr>
          <p:cNvPr id="10" name="Shape 5"/>
          <p:cNvSpPr/>
          <p:nvPr/>
        </p:nvSpPr>
        <p:spPr>
          <a:xfrm>
            <a:off x="4662488" y="2556986"/>
            <a:ext cx="3756779" cy="2377678"/>
          </a:xfrm>
          <a:prstGeom prst="roundRect">
            <a:avLst>
              <a:gd name="adj" fmla="val 320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202" y="2745700"/>
            <a:ext cx="543520" cy="5435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0625" y="2895124"/>
            <a:ext cx="244554" cy="24455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851202" y="3470315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4851202" y="3876199"/>
            <a:ext cx="3379351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Flask provides a lightweight and powerful framework for our server-side logic and API.</a:t>
            </a:r>
            <a:endParaRPr lang="en-US" sz="1400" dirty="0"/>
          </a:p>
        </p:txBody>
      </p:sp>
      <p:sp>
        <p:nvSpPr>
          <p:cNvPr id="15" name="Shape 8"/>
          <p:cNvSpPr/>
          <p:nvPr/>
        </p:nvSpPr>
        <p:spPr>
          <a:xfrm>
            <a:off x="724733" y="5115758"/>
            <a:ext cx="7694533" cy="2087761"/>
          </a:xfrm>
          <a:prstGeom prst="roundRect">
            <a:avLst>
              <a:gd name="adj" fmla="val 364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448" y="5304473"/>
            <a:ext cx="543520" cy="543520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2871" y="5453896"/>
            <a:ext cx="244554" cy="244554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13448" y="6029087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913448" y="6434971"/>
            <a:ext cx="7317105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HTML5 + JavaScript (Async/Await) delivers a responsive and interactive web interface.</a:t>
            </a:r>
            <a:endParaRPr lang="en-US" sz="1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987" y="455057"/>
            <a:ext cx="3677483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Web Interface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61987" y="1220391"/>
            <a:ext cx="13306425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designed a simple, clean medical interface to facilitate easy interaction with the AI diagnostic tool.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1857375"/>
            <a:ext cx="6451402" cy="645140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6663" y="1862316"/>
            <a:ext cx="248245" cy="2482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62436" y="1857375"/>
            <a:ext cx="217205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Simple, Clean Design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8062436" y="2294334"/>
            <a:ext cx="5913596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user-friendly interface optimized for medical professionals, ensuring clarity and ease of use.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6663" y="3159859"/>
            <a:ext cx="248245" cy="24824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62436" y="3154918"/>
            <a:ext cx="217205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Drag &amp; Drop Upload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8062436" y="3591878"/>
            <a:ext cx="5913596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Effortless file uploading for X-ray images, streamlining the diagnostic process.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6663" y="4457402"/>
            <a:ext cx="248245" cy="24824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62436" y="4452461"/>
            <a:ext cx="217205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Instant Feedback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8062436" y="4889421"/>
            <a:ext cx="5913596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diagnostic results and visual heatmaps for quick analysis.</a:t>
            </a:r>
            <a:endParaRPr lang="en-US" sz="13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993" y="482560"/>
            <a:ext cx="370867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Logic: </a:t>
            </a:r>
            <a:r>
              <a:rPr lang="en-US" sz="2900" b="1" u="sng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app.py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01993" y="1294328"/>
            <a:ext cx="1322641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of our application's intelligence resides in the backend logic, specifically within the </a:t>
            </a:r>
            <a:r>
              <a:rPr lang="en-US" sz="13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/predict</a:t>
            </a: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route, which orchestrates the diagnostic workflow.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3" y="1780103"/>
            <a:ext cx="526494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3985" y="1955602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Gatekeeper Check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403985" y="2348746"/>
            <a:ext cx="1252442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MobileNetV2 first verifies if the uploaded image is indeed an X-ray, ensuring data integrity.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40" y="3008590"/>
            <a:ext cx="526494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67232" y="3184088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Preprocessing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667232" y="3577233"/>
            <a:ext cx="12261175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 are resized to 224x224 and normalized for optimal model input.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87" y="4237077"/>
            <a:ext cx="526494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30479" y="4412575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Inference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1930479" y="4805720"/>
            <a:ext cx="1199792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EfficientNetB0 then predicts the disease based on the preprocessed X-ray.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734" y="5465564"/>
            <a:ext cx="526494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93727" y="5641062"/>
            <a:ext cx="2355652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Grad-CAM Generation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2193727" y="6034207"/>
            <a:ext cx="1173468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heatmap image is generated to explain the AI's diagnostic decision.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87" y="6694051"/>
            <a:ext cx="526494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30479" y="6869549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JSON Response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1930479" y="7262693"/>
            <a:ext cx="1199792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returns a JSON object containing the predicted class, confidence score, and the Base64-encoded heatmap image.</a:t>
            </a:r>
            <a:endParaRPr lang="en-US" sz="13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9447" y="684848"/>
            <a:ext cx="7142917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Summary &amp; EfficientNetB0 Advantages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6049447" y="1265396"/>
            <a:ext cx="8017907" cy="4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model demonstrates strong performance across all stages, leveraging EfficientNetB0 for its superior speed, compact size, and comparable accuracy.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049447" y="2014776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Metrics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049447" y="2520553"/>
            <a:ext cx="3837265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100%</a:t>
            </a:r>
            <a:endParaRPr lang="en-US" sz="3650" dirty="0"/>
          </a:p>
        </p:txBody>
      </p:sp>
      <p:sp>
        <p:nvSpPr>
          <p:cNvPr id="7" name="Text 4"/>
          <p:cNvSpPr/>
          <p:nvPr/>
        </p:nvSpPr>
        <p:spPr>
          <a:xfrm>
            <a:off x="7044214" y="3160990"/>
            <a:ext cx="1847731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Gatekeeper Accuracy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049447" y="3532703"/>
            <a:ext cx="383726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only relevant X-ray images are processed.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6049447" y="4109680"/>
            <a:ext cx="3837265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93%</a:t>
            </a:r>
            <a:endParaRPr lang="en-US" sz="3650" dirty="0"/>
          </a:p>
        </p:txBody>
      </p:sp>
      <p:sp>
        <p:nvSpPr>
          <p:cNvPr id="10" name="Text 7"/>
          <p:cNvSpPr/>
          <p:nvPr/>
        </p:nvSpPr>
        <p:spPr>
          <a:xfrm>
            <a:off x="6848594" y="4750117"/>
            <a:ext cx="223897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Binary Classifier Accuracy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049447" y="5121831"/>
            <a:ext cx="3837265" cy="4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accuracy in distinguishing between general categories.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6049447" y="5923955"/>
            <a:ext cx="3837265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85%</a:t>
            </a:r>
            <a:endParaRPr lang="en-US" sz="3650" dirty="0"/>
          </a:p>
        </p:txBody>
      </p:sp>
      <p:sp>
        <p:nvSpPr>
          <p:cNvPr id="13" name="Text 10"/>
          <p:cNvSpPr/>
          <p:nvPr/>
        </p:nvSpPr>
        <p:spPr>
          <a:xfrm>
            <a:off x="6687741" y="6564392"/>
            <a:ext cx="2560677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Multiclass Classifier Accuracy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049447" y="6936105"/>
            <a:ext cx="3837265" cy="4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and fast, providing reliable multiclass predictions.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10237708" y="2014776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EfficientNetB0?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237708" y="2450187"/>
            <a:ext cx="3837265" cy="1133951"/>
          </a:xfrm>
          <a:prstGeom prst="roundRect">
            <a:avLst>
              <a:gd name="adj" fmla="val 5214"/>
            </a:avLst>
          </a:prstGeom>
          <a:solidFill>
            <a:srgbClr val="0C0524">
              <a:alpha val="95000"/>
            </a:srgbClr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93680" y="2606159"/>
            <a:ext cx="1847731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Speed: 5x Faster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10393680" y="2977872"/>
            <a:ext cx="3525322" cy="4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Significantly quicker inference than VGG16, enabling rapid diagnoses.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10237708" y="3724870"/>
            <a:ext cx="3837265" cy="1133951"/>
          </a:xfrm>
          <a:prstGeom prst="roundRect">
            <a:avLst>
              <a:gd name="adj" fmla="val 5214"/>
            </a:avLst>
          </a:prstGeom>
          <a:solidFill>
            <a:srgbClr val="0C0524">
              <a:alpha val="95000"/>
            </a:srgbClr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0393680" y="3880842"/>
            <a:ext cx="1847731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Size: &lt;20MB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10393680" y="4252555"/>
            <a:ext cx="3525322" cy="4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compact model file, ideal for deployment in resource-constrained environments.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10237708" y="4999553"/>
            <a:ext cx="3837265" cy="1133951"/>
          </a:xfrm>
          <a:prstGeom prst="roundRect">
            <a:avLst>
              <a:gd name="adj" fmla="val 5214"/>
            </a:avLst>
          </a:prstGeom>
          <a:solidFill>
            <a:srgbClr val="0C0524">
              <a:alpha val="95000"/>
            </a:srgbClr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0393680" y="5155525"/>
            <a:ext cx="1890474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Accuracy: Comparable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10393680" y="5527238"/>
            <a:ext cx="3525322" cy="4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Achieves accuracy on par with much larger models for this specific task.</a:t>
            </a:r>
            <a:endParaRPr lang="en-US" sz="11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773" y="574834"/>
            <a:ext cx="5800963" cy="455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Clinical Impact &amp; Future Roadmap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180773" y="1290876"/>
            <a:ext cx="7755255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solution offers significant clinical benefits and has a clear roadmap for future enhancements to further improve medical diagnostics.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80773" y="2215039"/>
            <a:ext cx="27341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Clinical Impact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6180773" y="2752011"/>
            <a:ext cx="694373" cy="1360884"/>
          </a:xfrm>
          <a:prstGeom prst="roundRect">
            <a:avLst>
              <a:gd name="adj" fmla="val 36001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7704" y="3302198"/>
            <a:ext cx="260390" cy="2603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48738" y="2925604"/>
            <a:ext cx="227849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Triage Prioritization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048738" y="3383994"/>
            <a:ext cx="2797969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prioritize urgent cases for radiologists, optimizing workflow.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180773" y="4286488"/>
            <a:ext cx="694373" cy="1638538"/>
          </a:xfrm>
          <a:prstGeom prst="roundRect">
            <a:avLst>
              <a:gd name="adj" fmla="val 36001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7704" y="4975503"/>
            <a:ext cx="260390" cy="26039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48738" y="4460081"/>
            <a:ext cx="227849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Access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048738" y="4918472"/>
            <a:ext cx="2797969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expert-level diagnosis to low-resource areas via web/mobile platforms.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6180773" y="6098619"/>
            <a:ext cx="694373" cy="1360884"/>
          </a:xfrm>
          <a:prstGeom prst="roundRect">
            <a:avLst>
              <a:gd name="adj" fmla="val 36001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7704" y="6648807"/>
            <a:ext cx="260390" cy="26039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048738" y="6272212"/>
            <a:ext cx="227849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Medical Education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048738" y="6730603"/>
            <a:ext cx="2797969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Heatmaps serve as valuable tools for training junior doctors.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10277713" y="2215039"/>
            <a:ext cx="27341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Roadmap</a:t>
            </a:r>
            <a:endParaRPr lang="en-US" sz="2150" dirty="0"/>
          </a:p>
        </p:txBody>
      </p:sp>
      <p:sp>
        <p:nvSpPr>
          <p:cNvPr id="19" name="Shape 13"/>
          <p:cNvSpPr/>
          <p:nvPr/>
        </p:nvSpPr>
        <p:spPr>
          <a:xfrm>
            <a:off x="10277713" y="2752011"/>
            <a:ext cx="694373" cy="1360884"/>
          </a:xfrm>
          <a:prstGeom prst="roundRect">
            <a:avLst>
              <a:gd name="adj" fmla="val 36001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4645" y="3302198"/>
            <a:ext cx="260390" cy="26039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1145679" y="2925604"/>
            <a:ext cx="227849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Segmentation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11145679" y="3383994"/>
            <a:ext cx="2797969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U-Net for precise lung isolation before classification.</a:t>
            </a:r>
            <a:endParaRPr lang="en-US" sz="1350" dirty="0"/>
          </a:p>
        </p:txBody>
      </p:sp>
      <p:sp>
        <p:nvSpPr>
          <p:cNvPr id="23" name="Shape 16"/>
          <p:cNvSpPr/>
          <p:nvPr/>
        </p:nvSpPr>
        <p:spPr>
          <a:xfrm>
            <a:off x="10277713" y="4286488"/>
            <a:ext cx="694373" cy="1638538"/>
          </a:xfrm>
          <a:prstGeom prst="roundRect">
            <a:avLst>
              <a:gd name="adj" fmla="val 36001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94645" y="4975503"/>
            <a:ext cx="260390" cy="26039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1145679" y="4460081"/>
            <a:ext cx="227849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Federated Learning</a:t>
            </a:r>
            <a:endParaRPr lang="en-US" sz="1750" dirty="0"/>
          </a:p>
        </p:txBody>
      </p:sp>
      <p:sp>
        <p:nvSpPr>
          <p:cNvPr id="26" name="Text 18"/>
          <p:cNvSpPr/>
          <p:nvPr/>
        </p:nvSpPr>
        <p:spPr>
          <a:xfrm>
            <a:off x="11145679" y="4918472"/>
            <a:ext cx="2797969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training on distributed hospital data while preserving patient privacy.</a:t>
            </a:r>
            <a:endParaRPr lang="en-US" sz="1350" dirty="0"/>
          </a:p>
        </p:txBody>
      </p:sp>
      <p:sp>
        <p:nvSpPr>
          <p:cNvPr id="27" name="Shape 19"/>
          <p:cNvSpPr/>
          <p:nvPr/>
        </p:nvSpPr>
        <p:spPr>
          <a:xfrm>
            <a:off x="10277713" y="6098619"/>
            <a:ext cx="694373" cy="1360884"/>
          </a:xfrm>
          <a:prstGeom prst="roundRect">
            <a:avLst>
              <a:gd name="adj" fmla="val 36001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94645" y="6648807"/>
            <a:ext cx="260390" cy="26039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11145679" y="6272212"/>
            <a:ext cx="227849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Mobile App</a:t>
            </a:r>
            <a:endParaRPr lang="en-US" sz="1750" dirty="0"/>
          </a:p>
        </p:txBody>
      </p:sp>
      <p:sp>
        <p:nvSpPr>
          <p:cNvPr id="30" name="Text 21"/>
          <p:cNvSpPr/>
          <p:nvPr/>
        </p:nvSpPr>
        <p:spPr>
          <a:xfrm>
            <a:off x="11145679" y="6730603"/>
            <a:ext cx="2797969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TensorFlow Lite mobile app for offline Android/iOS use.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06" y="450056"/>
            <a:ext cx="10542746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Differentiators: Efficiency, Safety, Interpretability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54606" y="1416487"/>
            <a:ext cx="6461046" cy="1952863"/>
          </a:xfrm>
          <a:prstGeom prst="roundRect">
            <a:avLst>
              <a:gd name="adj" fmla="val 3520"/>
            </a:avLst>
          </a:prstGeom>
          <a:solidFill>
            <a:srgbClr val="2F1D63"/>
          </a:solidFill>
          <a:ln w="7620">
            <a:solidFill>
              <a:srgbClr val="876C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5818" y="1587698"/>
            <a:ext cx="490895" cy="490895"/>
          </a:xfrm>
          <a:prstGeom prst="roundRect">
            <a:avLst>
              <a:gd name="adj" fmla="val 18625339"/>
            </a:avLst>
          </a:prstGeom>
          <a:solidFill>
            <a:srgbClr val="876CD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34" y="1722715"/>
            <a:ext cx="220861" cy="2208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25818" y="2242185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25818" y="2674263"/>
            <a:ext cx="611862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</a:t>
            </a:r>
            <a:r>
              <a:rPr lang="en-US" sz="12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EfficientNetB0</a:t>
            </a: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 lightweight model optimized for deployment on edge devices and web platforms.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54606" y="3532942"/>
            <a:ext cx="6461046" cy="1952863"/>
          </a:xfrm>
          <a:prstGeom prst="roundRect">
            <a:avLst>
              <a:gd name="adj" fmla="val 3520"/>
            </a:avLst>
          </a:prstGeom>
          <a:solidFill>
            <a:srgbClr val="2F1D63"/>
          </a:solidFill>
          <a:ln w="7620">
            <a:solidFill>
              <a:srgbClr val="D783D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25818" y="3704153"/>
            <a:ext cx="490895" cy="490895"/>
          </a:xfrm>
          <a:prstGeom prst="roundRect">
            <a:avLst>
              <a:gd name="adj" fmla="val 18625339"/>
            </a:avLst>
          </a:prstGeom>
          <a:solidFill>
            <a:srgbClr val="D783D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834" y="3839170"/>
            <a:ext cx="220861" cy="22086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25818" y="4358640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Safety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825818" y="4790718"/>
            <a:ext cx="611862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Incorporates a "Gatekeeper" model to reject invalid images, enhancing security and diagnostic reliability.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654606" y="5649397"/>
            <a:ext cx="6461046" cy="1952863"/>
          </a:xfrm>
          <a:prstGeom prst="roundRect">
            <a:avLst>
              <a:gd name="adj" fmla="val 3520"/>
            </a:avLst>
          </a:prstGeom>
          <a:solidFill>
            <a:srgbClr val="2F1D63"/>
          </a:solidFill>
          <a:ln w="7620">
            <a:solidFill>
              <a:srgbClr val="FF90A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25818" y="5820608"/>
            <a:ext cx="490895" cy="490895"/>
          </a:xfrm>
          <a:prstGeom prst="roundRect">
            <a:avLst>
              <a:gd name="adj" fmla="val 18625339"/>
            </a:avLst>
          </a:prstGeom>
          <a:solidFill>
            <a:srgbClr val="FF90A5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834" y="5955625"/>
            <a:ext cx="220861" cy="22086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25818" y="6475095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Interpretability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825818" y="6907173"/>
            <a:ext cx="611862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Employs </a:t>
            </a:r>
            <a:r>
              <a:rPr lang="en-US" sz="12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Grad-CAM</a:t>
            </a:r>
            <a:r>
              <a:rPr lang="en-US" sz="12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visually explain the AI's decision-making process, fostering trust and understanding.</a:t>
            </a:r>
            <a:endParaRPr lang="en-US" sz="12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2369" y="1416487"/>
            <a:ext cx="6461046" cy="646104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130" y="323850"/>
            <a:ext cx="301752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Sources &amp; References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71130" y="868561"/>
            <a:ext cx="13688139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models were trained and validated using diverse datasets and informed by key literature in the field of deep learning.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71130" y="1307187"/>
            <a:ext cx="185523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Diagnostic Datasets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471130" y="1656755"/>
            <a:ext cx="6700480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COVID-19 Radiography Database:</a:t>
            </a: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COVID-19, Viral Pneumonia, and Lung Opacity.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71130" y="1886307"/>
            <a:ext cx="6700480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Tuberculosis (TB) Chest X-ray Database:</a:t>
            </a: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Dedicated source for TB positive cases.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71130" y="2115860"/>
            <a:ext cx="6700480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Chest X-Rays (Pneumonia):</a:t>
            </a: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Distinguishes Bacterial, Viral Pneumonia, and Normal cases.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71130" y="2421969"/>
            <a:ext cx="185523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Gatekeeper Datasets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471130" y="2771537"/>
            <a:ext cx="6700480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Purpose:</a:t>
            </a: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Trained to distinguish "Chest X-Rays" from "Everything Else."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71130" y="3001089"/>
            <a:ext cx="6700480" cy="376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"Everything Else" Data:</a:t>
            </a: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Curated subset of ~4,000 images from MedNIST, Bone Fracture X-rays, and Random Objects (cars, planes, people, animals, everyday items).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7466409" y="1307187"/>
            <a:ext cx="185523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Literature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466409" y="1656755"/>
            <a:ext cx="6700480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EfficientNet:</a:t>
            </a: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Rethinking Model Scaling for CNNs (Tan &amp; Le).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7466409" y="1886307"/>
            <a:ext cx="6700480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Grad-CAM:</a:t>
            </a: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 Explanations from Deep Networks.</a:t>
            </a:r>
            <a:endParaRPr lang="en-US" sz="9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25" y="2304217"/>
            <a:ext cx="5575823" cy="5575823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466409" y="9040178"/>
            <a:ext cx="2015014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Questions &amp; Discussion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466409" y="9389745"/>
            <a:ext cx="6700480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now open for any questions you may have regarding our project.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536258"/>
            <a:ext cx="6666428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Power of EfficientNetB0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80098" y="1566267"/>
            <a:ext cx="1307020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EfficientNetB0 is a convolutional neural network known for its balance of accuracy and efficiency. Its compact size makes it ideal for real-time applications and deployment in resource-constrained environments.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0098" y="2584966"/>
            <a:ext cx="765179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performance on various hardware.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80098" y="2965133"/>
            <a:ext cx="765179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computational cost without sacrificing accuracy.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80098" y="3345299"/>
            <a:ext cx="765179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faster inference times for quick diagnoses.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80098" y="3725466"/>
            <a:ext cx="765179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Suitable for integration into mobile and web applications.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281" y="2628781"/>
            <a:ext cx="4942523" cy="49425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9038"/>
            <a:ext cx="10285214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Ensuring Safety with the Gatekeeper Model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192714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"Gatekeeper" model acts as a crucial first line of defense, ensuring that only valid chest X-ray images are processed by the diagnostic system. This prevents misdiagnosis from incorrect inputs.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130028" y="3471148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 Upload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93790" y="3915847"/>
            <a:ext cx="394120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uploads a chest X-ray image.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85467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864" y="3612178"/>
            <a:ext cx="296942" cy="2969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284" y="331231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Gatekeeper Check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895284" y="3757017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verifies image validity (is it an X-ray?).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85467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3738" y="4000679"/>
            <a:ext cx="296942" cy="2969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5284" y="590240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Invalid Image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895284" y="6347103"/>
            <a:ext cx="3941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invalid, image is rejected with feedback.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85467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85237" y="6226552"/>
            <a:ext cx="296942" cy="29694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30028" y="574369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 Image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793790" y="6188392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valid, image proceeds to diagnostic classification.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85467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59363" y="5838051"/>
            <a:ext cx="296942" cy="2969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649" y="425291"/>
            <a:ext cx="7852291" cy="507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Interpretability with Grad-CAM Heatmaps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18649" y="1242060"/>
            <a:ext cx="13393103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Grad-CAM (Gradient-weighted Class Activation Mapping) provides visual explanations for the AI's predictions. It generates heatmaps that highlight the specific regions in the X-ray image that influenced the model's decision.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9" y="2084784"/>
            <a:ext cx="6507956" cy="65079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1415" y="2050018"/>
            <a:ext cx="6507956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Increases trust in AI diagnoses.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11415" y="2351484"/>
            <a:ext cx="6507956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clinicians understand the AI's reasoning.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1415" y="2652951"/>
            <a:ext cx="6507956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critical areas for human review.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1415" y="2954417"/>
            <a:ext cx="6507956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Facilitates learning and model improvement.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2458"/>
            <a:ext cx="12194858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Flask Web Application: User-Friendly Interface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357056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is built as a Flask web application, offering a user-friendly interface for seamless interaction. This allows medical professionals to easily upload X-rays and receive immediate diagnostic feedback.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2724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Upload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93790" y="5071943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drag-and-drop or file selection for X-ray images.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223986" y="462724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Instant Results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5223986" y="5071943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display of classification, confidence, and heatmap.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654302" y="462724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Accessible Anywhere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9654302" y="5071943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Web-based platform accessible from any device with internet.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3225</Words>
  <Application>Microsoft Office PowerPoint</Application>
  <PresentationFormat>Custom</PresentationFormat>
  <Paragraphs>406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Petrona Light</vt:lpstr>
      <vt:lpstr>Inter</vt:lpstr>
      <vt:lpstr>Consolas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Ghulam mustafa Tariq</cp:lastModifiedBy>
  <cp:revision>2</cp:revision>
  <dcterms:created xsi:type="dcterms:W3CDTF">2025-12-04T03:44:17Z</dcterms:created>
  <dcterms:modified xsi:type="dcterms:W3CDTF">2025-12-04T05:31:14Z</dcterms:modified>
</cp:coreProperties>
</file>